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Override2.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7" r:id="rId7"/>
    <p:sldId id="266"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15" autoAdjust="0"/>
    <p:restoredTop sz="94660"/>
  </p:normalViewPr>
  <p:slideViewPr>
    <p:cSldViewPr>
      <p:cViewPr varScale="1">
        <p:scale>
          <a:sx n="83" d="100"/>
          <a:sy n="83" d="100"/>
        </p:scale>
        <p:origin x="157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E224D2-BA95-4C6F-9BF8-1FB3DB9EAF78}" type="slidenum">
              <a:rPr lang="en-US" smtClean="0"/>
              <a:t>2</a:t>
            </a:fld>
            <a:endParaRPr lang="en-US"/>
          </a:p>
        </p:txBody>
      </p:sp>
    </p:spTree>
    <p:extLst>
      <p:ext uri="{BB962C8B-B14F-4D97-AF65-F5344CB8AC3E}">
        <p14:creationId xmlns:p14="http://schemas.microsoft.com/office/powerpoint/2010/main" val="3908479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t>3</a:t>
            </a:fld>
            <a:endParaRPr lang="en-US"/>
          </a:p>
        </p:txBody>
      </p:sp>
    </p:spTree>
    <p:extLst>
      <p:ext uri="{BB962C8B-B14F-4D97-AF65-F5344CB8AC3E}">
        <p14:creationId xmlns:p14="http://schemas.microsoft.com/office/powerpoint/2010/main" val="2853383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78858" cy="369332"/>
          </a:xfrm>
          <a:prstGeom prst="rect">
            <a:avLst/>
          </a:prstGeom>
          <a:noFill/>
        </p:spPr>
        <p:txBody>
          <a:bodyPr wrap="none" rtlCol="0">
            <a:spAutoFit/>
          </a:bodyPr>
          <a:lstStyle/>
          <a:p>
            <a:r>
              <a:rPr lang="en-US" dirty="0"/>
              <a:t>Unit 3 Lecture 1</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lstStyle/>
          <a:p>
            <a:r>
              <a:rPr lang="en-US" dirty="0"/>
              <a:t>Unit 3:  The Federal Executive Power</a:t>
            </a:r>
          </a:p>
          <a:p>
            <a:r>
              <a:rPr lang="en-US" dirty="0"/>
              <a:t>Lecture 1:  Presidential Power</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Nixon</a:t>
            </a:r>
          </a:p>
        </p:txBody>
      </p:sp>
      <p:sp>
        <p:nvSpPr>
          <p:cNvPr id="3" name="Content Placeholder 2"/>
          <p:cNvSpPr>
            <a:spLocks noGrp="1"/>
          </p:cNvSpPr>
          <p:nvPr>
            <p:ph idx="1"/>
          </p:nvPr>
        </p:nvSpPr>
        <p:spPr/>
        <p:txBody>
          <a:bodyPr>
            <a:normAutofit/>
          </a:bodyPr>
          <a:lstStyle/>
          <a:p>
            <a:pPr marL="0" indent="0">
              <a:buNone/>
            </a:pPr>
            <a:r>
              <a:rPr lang="en-US" dirty="0"/>
              <a:t>Issue:  Does the scope of the executive privilege allow President Nixon to refuse to turn over to the court tapes of conversations with his advisors (which might contain information) regarding the Watergate Scandal?  </a:t>
            </a:r>
          </a:p>
          <a:p>
            <a:pPr marL="857250" lvl="1" indent="-457200">
              <a:buFontTx/>
              <a:buChar char="-"/>
            </a:pPr>
            <a:r>
              <a:rPr lang="en-US" dirty="0"/>
              <a:t>President Nixon argued that there is a valid need for protection of communication between high-level government officials and their advisors and that this privilege should be absolute.</a:t>
            </a:r>
          </a:p>
        </p:txBody>
      </p:sp>
    </p:spTree>
    <p:extLst>
      <p:ext uri="{BB962C8B-B14F-4D97-AF65-F5344CB8AC3E}">
        <p14:creationId xmlns:p14="http://schemas.microsoft.com/office/powerpoint/2010/main" val="357658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United States v. Nixon</a:t>
            </a:r>
          </a:p>
        </p:txBody>
      </p:sp>
      <p:sp>
        <p:nvSpPr>
          <p:cNvPr id="3" name="Content Placeholder 2"/>
          <p:cNvSpPr>
            <a:spLocks noGrp="1"/>
          </p:cNvSpPr>
          <p:nvPr>
            <p:ph idx="1"/>
          </p:nvPr>
        </p:nvSpPr>
        <p:spPr/>
        <p:txBody>
          <a:bodyPr>
            <a:normAutofit fontScale="92500" lnSpcReduction="20000"/>
          </a:bodyPr>
          <a:lstStyle/>
          <a:p>
            <a:pPr marL="0" indent="0">
              <a:buNone/>
            </a:pPr>
            <a:r>
              <a:rPr lang="en-US" sz="2800" dirty="0"/>
              <a:t>Holding: The tapes are beyond the scope of executive privilege because the generalized interest in confidentiality is outweighed by the fundamental demands of due process of law and the fair administration of criminal justice. </a:t>
            </a:r>
          </a:p>
          <a:p>
            <a:pPr marL="0" indent="0">
              <a:buNone/>
            </a:pPr>
            <a:endParaRPr lang="en-US" sz="1300" dirty="0"/>
          </a:p>
          <a:p>
            <a:pPr lvl="1"/>
            <a:r>
              <a:rPr lang="en-US" dirty="0"/>
              <a:t>Although the court recognizes the inherent power of an executive privilege, the privilege is not absolute and may be outweighed by the legitimate needs of the judicial process.</a:t>
            </a:r>
          </a:p>
          <a:p>
            <a:pPr marL="457200" lvl="1" indent="0">
              <a:buNone/>
            </a:pPr>
            <a:endParaRPr lang="en-US" sz="1300" dirty="0"/>
          </a:p>
          <a:p>
            <a:pPr lvl="1"/>
            <a:r>
              <a:rPr lang="en-US" dirty="0"/>
              <a:t>Absolute privilege would interfere with the function of the judiciary.</a:t>
            </a:r>
          </a:p>
          <a:p>
            <a:pPr lvl="2" indent="-342900">
              <a:buFont typeface="Wingdings" panose="05000000000000000000" pitchFamily="2" charset="2"/>
              <a:buChar char="§"/>
            </a:pPr>
            <a:r>
              <a:rPr lang="en-US" dirty="0"/>
              <a:t>Reaffirmed Marbury v. Madison (the court has the power of judicial review of executive actions).</a:t>
            </a:r>
          </a:p>
        </p:txBody>
      </p:sp>
    </p:spTree>
    <p:extLst>
      <p:ext uri="{BB962C8B-B14F-4D97-AF65-F5344CB8AC3E}">
        <p14:creationId xmlns:p14="http://schemas.microsoft.com/office/powerpoint/2010/main" val="1500290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Presidential Power</a:t>
            </a:r>
          </a:p>
        </p:txBody>
      </p:sp>
      <p:sp>
        <p:nvSpPr>
          <p:cNvPr id="3" name="Content Placeholder 2"/>
          <p:cNvSpPr>
            <a:spLocks noGrp="1"/>
          </p:cNvSpPr>
          <p:nvPr>
            <p:ph idx="1"/>
          </p:nvPr>
        </p:nvSpPr>
        <p:spPr/>
        <p:txBody>
          <a:bodyPr>
            <a:normAutofit fontScale="92500" lnSpcReduction="10000"/>
          </a:bodyPr>
          <a:lstStyle/>
          <a:p>
            <a:r>
              <a:rPr lang="en-US" dirty="0"/>
              <a:t>Article II</a:t>
            </a:r>
          </a:p>
          <a:p>
            <a:pPr marL="400050" lvl="1" indent="0">
              <a:buNone/>
            </a:pPr>
            <a:r>
              <a:rPr lang="en-US" dirty="0"/>
              <a:t>“The executive power shall be vested in a President of the United States of America.”</a:t>
            </a:r>
          </a:p>
          <a:p>
            <a:r>
              <a:rPr lang="en-US" dirty="0"/>
              <a:t>Compare with the language of Article I</a:t>
            </a:r>
          </a:p>
          <a:p>
            <a:pPr marL="400050" lvl="1" indent="0">
              <a:buNone/>
            </a:pPr>
            <a:r>
              <a:rPr lang="en-US" dirty="0"/>
              <a:t>“All legislative Powers </a:t>
            </a:r>
            <a:r>
              <a:rPr lang="en-US" b="1" i="1" dirty="0"/>
              <a:t>herein granted </a:t>
            </a:r>
            <a:r>
              <a:rPr lang="en-US" dirty="0"/>
              <a:t>shall be vested in a Congress of the United States.”</a:t>
            </a:r>
          </a:p>
          <a:p>
            <a:pPr marL="457200" indent="-457200"/>
            <a:r>
              <a:rPr lang="en-US" dirty="0"/>
              <a:t>The difference in language could represent an intention by the framers to grant the president </a:t>
            </a:r>
            <a:r>
              <a:rPr lang="en-US" i="1" dirty="0"/>
              <a:t>inherent power </a:t>
            </a:r>
            <a:r>
              <a:rPr lang="en-US" dirty="0"/>
              <a:t>beyond what is expressly enumerated in Article II.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Youngstown Sheet &amp; Tube Co. v. </a:t>
            </a:r>
            <a:r>
              <a:rPr lang="en-US" i="1"/>
              <a:t>Sawyer</a:t>
            </a:r>
            <a:r>
              <a:rPr lang="en-US"/>
              <a:t> (1952)</a:t>
            </a:r>
            <a:endParaRPr lang="en-US" i="1" dirty="0"/>
          </a:p>
        </p:txBody>
      </p:sp>
      <p:sp>
        <p:nvSpPr>
          <p:cNvPr id="3" name="Content Placeholder 2"/>
          <p:cNvSpPr>
            <a:spLocks noGrp="1"/>
          </p:cNvSpPr>
          <p:nvPr>
            <p:ph idx="1"/>
          </p:nvPr>
        </p:nvSpPr>
        <p:spPr/>
        <p:txBody>
          <a:bodyPr>
            <a:normAutofit fontScale="92500"/>
          </a:bodyPr>
          <a:lstStyle/>
          <a:p>
            <a:pPr marL="0" indent="0">
              <a:buNone/>
            </a:pPr>
            <a:r>
              <a:rPr lang="en-US" dirty="0"/>
              <a:t>Background</a:t>
            </a:r>
          </a:p>
          <a:p>
            <a:r>
              <a:rPr lang="en-US" dirty="0"/>
              <a:t>In 1952, steel workers announced a planned nationwide strike as a result of a labor dispute.</a:t>
            </a:r>
            <a:endParaRPr lang="en-US" sz="1100" dirty="0"/>
          </a:p>
          <a:p>
            <a:r>
              <a:rPr lang="en-US" dirty="0"/>
              <a:t>President Truman believed that a work stoppage would threaten the war effort and endanger national security. </a:t>
            </a:r>
          </a:p>
          <a:p>
            <a:r>
              <a:rPr lang="en-US" dirty="0"/>
              <a:t>He issued an Executive Order directing the Secretary of Commerce to take possession of steel mills to keep them running.</a:t>
            </a:r>
          </a:p>
          <a:p>
            <a:endParaRPr lang="en-US" dirty="0"/>
          </a:p>
        </p:txBody>
      </p:sp>
    </p:spTree>
    <p:extLst>
      <p:ext uri="{BB962C8B-B14F-4D97-AF65-F5344CB8AC3E}">
        <p14:creationId xmlns:p14="http://schemas.microsoft.com/office/powerpoint/2010/main" val="1707597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Youngstown Sheet &amp; Tube Co. v. Sawyer</a:t>
            </a:r>
          </a:p>
        </p:txBody>
      </p:sp>
      <p:sp>
        <p:nvSpPr>
          <p:cNvPr id="3" name="Content Placeholder 2"/>
          <p:cNvSpPr>
            <a:spLocks noGrp="1"/>
          </p:cNvSpPr>
          <p:nvPr>
            <p:ph idx="1"/>
          </p:nvPr>
        </p:nvSpPr>
        <p:spPr/>
        <p:txBody>
          <a:bodyPr>
            <a:normAutofit/>
          </a:bodyPr>
          <a:lstStyle/>
          <a:p>
            <a:pPr marL="0" indent="0">
              <a:buNone/>
            </a:pPr>
            <a:r>
              <a:rPr lang="en-US" dirty="0"/>
              <a:t>Issue: Was the president acting within his constitutional executive power? </a:t>
            </a:r>
          </a:p>
          <a:p>
            <a:pPr lvl="2" indent="-342900">
              <a:buFontTx/>
              <a:buChar char="-"/>
            </a:pPr>
            <a:endParaRPr lang="en-US" dirty="0"/>
          </a:p>
          <a:p>
            <a:pPr lvl="2" indent="-342900">
              <a:buFontTx/>
              <a:buChar char="-"/>
            </a:pPr>
            <a:r>
              <a:rPr lang="en-US" dirty="0"/>
              <a:t>There is no </a:t>
            </a:r>
            <a:r>
              <a:rPr lang="en-US" b="1" dirty="0"/>
              <a:t>express</a:t>
            </a:r>
            <a:r>
              <a:rPr lang="en-US" dirty="0"/>
              <a:t> constitutional language that grants this power to the President</a:t>
            </a:r>
          </a:p>
          <a:p>
            <a:pPr marL="800100" lvl="2" indent="0">
              <a:buNone/>
            </a:pPr>
            <a:endParaRPr lang="en-US" dirty="0"/>
          </a:p>
          <a:p>
            <a:pPr lvl="2" indent="-342900">
              <a:buFontTx/>
              <a:buChar char="-"/>
            </a:pPr>
            <a:r>
              <a:rPr lang="en-US" dirty="0"/>
              <a:t>Therefore, the court considers whether this power can be </a:t>
            </a:r>
            <a:r>
              <a:rPr lang="en-US" b="1" dirty="0"/>
              <a:t>implied</a:t>
            </a:r>
            <a:r>
              <a:rPr lang="en-US" dirty="0"/>
              <a:t> from constitutional language</a:t>
            </a:r>
          </a:p>
        </p:txBody>
      </p:sp>
    </p:spTree>
    <p:extLst>
      <p:ext uri="{BB962C8B-B14F-4D97-AF65-F5344CB8AC3E}">
        <p14:creationId xmlns:p14="http://schemas.microsoft.com/office/powerpoint/2010/main" val="1644987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Youngstown Sheet &amp; Tube Co. v. Sawyer</a:t>
            </a:r>
          </a:p>
        </p:txBody>
      </p:sp>
      <p:sp>
        <p:nvSpPr>
          <p:cNvPr id="3" name="Content Placeholder 2"/>
          <p:cNvSpPr>
            <a:spLocks noGrp="1"/>
          </p:cNvSpPr>
          <p:nvPr>
            <p:ph idx="1"/>
          </p:nvPr>
        </p:nvSpPr>
        <p:spPr/>
        <p:txBody>
          <a:bodyPr/>
          <a:lstStyle/>
          <a:p>
            <a:pPr marL="0" indent="0">
              <a:buNone/>
            </a:pPr>
            <a:r>
              <a:rPr lang="en-US" dirty="0"/>
              <a:t>Holding:  The Executive Order was unconstitutional because it exceeded the scope of the executive power. </a:t>
            </a:r>
          </a:p>
          <a:p>
            <a:pPr marL="400050" lvl="1" indent="0">
              <a:buNone/>
            </a:pPr>
            <a:r>
              <a:rPr lang="en-US" dirty="0"/>
              <a:t>- “In the framework of our Constitution, the President’s power to see that the laws are faithfully executed refutes the idea that he is to be a lawmaker . . . The Founders of this Nation entrusted the lawmaking power to the Congress alone in both good and bad times.” (CB 278)</a:t>
            </a:r>
          </a:p>
        </p:txBody>
      </p:sp>
    </p:spTree>
    <p:extLst>
      <p:ext uri="{BB962C8B-B14F-4D97-AF65-F5344CB8AC3E}">
        <p14:creationId xmlns:p14="http://schemas.microsoft.com/office/powerpoint/2010/main" val="930423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Youngstown Sheet &amp; Tube Co. v. Sawyer</a:t>
            </a:r>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pPr marL="0" indent="0">
              <a:buNone/>
            </a:pPr>
            <a:r>
              <a:rPr lang="en-US" dirty="0"/>
              <a:t>Holding (cont.): </a:t>
            </a:r>
          </a:p>
          <a:p>
            <a:pPr marL="857250" lvl="1" indent="-457200">
              <a:buFontTx/>
              <a:buChar char="-"/>
            </a:pPr>
            <a:r>
              <a:rPr lang="en-US" dirty="0"/>
              <a:t>Justice Jackson’s concurrence suggests a three-part taxonomy for analyzing Presidential power:  (CB 279)</a:t>
            </a:r>
          </a:p>
          <a:p>
            <a:pPr marL="1257300" lvl="2" indent="-457200">
              <a:buFontTx/>
              <a:buChar char="-"/>
            </a:pPr>
            <a:r>
              <a:rPr lang="en-US" dirty="0"/>
              <a:t>(1) “When the President acts pursuant to an express or implied authorization of Congress, his authority is at its maximum”</a:t>
            </a:r>
          </a:p>
          <a:p>
            <a:pPr marL="1714500" lvl="3" indent="-457200">
              <a:buFontTx/>
              <a:buChar char="-"/>
            </a:pPr>
            <a:r>
              <a:rPr lang="en-US" dirty="0"/>
              <a:t>Includes all inherent power + all power Congress allowed to delegate</a:t>
            </a:r>
          </a:p>
          <a:p>
            <a:pPr marL="1257300" lvl="2" indent="-457200">
              <a:buFontTx/>
              <a:buChar char="-"/>
            </a:pPr>
            <a:r>
              <a:rPr lang="en-US" dirty="0"/>
              <a:t>(2) “When the President acts in absence of either a congressional grant or denial of authority, he can only rely upon his own independent powers, but there is a zone of twilight in which he and Congress may have concurrent authority, or in which its distribution is uncertain.”</a:t>
            </a:r>
          </a:p>
          <a:p>
            <a:pPr marL="1714500" lvl="3" indent="-457200">
              <a:buFontTx/>
              <a:buChar char="-"/>
            </a:pPr>
            <a:r>
              <a:rPr lang="en-US" dirty="0"/>
              <a:t>“actual test of power [likely depends on] imperatives of events . . . rather than abstract theories of law”</a:t>
            </a:r>
          </a:p>
          <a:p>
            <a:pPr marL="1257300" lvl="2" indent="-457200">
              <a:buFontTx/>
              <a:buChar char="-"/>
            </a:pPr>
            <a:r>
              <a:rPr lang="en-US" dirty="0"/>
              <a:t>(3) “When the President takes measures incompatible with the expressed or implied will of Congress, his power is at its lowest ebb”</a:t>
            </a:r>
          </a:p>
          <a:p>
            <a:pPr marL="1714500" lvl="3" indent="-457200">
              <a:buFontTx/>
              <a:buChar char="-"/>
            </a:pPr>
            <a:r>
              <a:rPr lang="en-US" dirty="0"/>
              <a:t>“he can rely only upon his own constitutional powers minus any constitutional powers of Congress”</a:t>
            </a:r>
          </a:p>
          <a:p>
            <a:pPr marL="857250" lvl="1" indent="-457200">
              <a:buFontTx/>
              <a:buChar char="-"/>
            </a:pPr>
            <a:r>
              <a:rPr lang="en-US" dirty="0"/>
              <a:t>Note: Court’s subsequent adoption of this in </a:t>
            </a:r>
            <a:r>
              <a:rPr lang="en-US" i="1" dirty="0"/>
              <a:t>Zivotofsky</a:t>
            </a:r>
            <a:endParaRPr lang="en-US" dirty="0"/>
          </a:p>
        </p:txBody>
      </p:sp>
    </p:spTree>
    <p:extLst>
      <p:ext uri="{BB962C8B-B14F-4D97-AF65-F5344CB8AC3E}">
        <p14:creationId xmlns:p14="http://schemas.microsoft.com/office/powerpoint/2010/main" val="1000025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Is there Inherent Presidential Power? </a:t>
            </a:r>
          </a:p>
        </p:txBody>
      </p:sp>
      <p:sp>
        <p:nvSpPr>
          <p:cNvPr id="3" name="Content Placeholder 2"/>
          <p:cNvSpPr>
            <a:spLocks noGrp="1"/>
          </p:cNvSpPr>
          <p:nvPr>
            <p:ph idx="1"/>
          </p:nvPr>
        </p:nvSpPr>
        <p:spPr/>
        <p:txBody>
          <a:bodyPr>
            <a:normAutofit fontScale="77500" lnSpcReduction="20000"/>
          </a:bodyPr>
          <a:lstStyle/>
          <a:p>
            <a:r>
              <a:rPr lang="en-US" dirty="0"/>
              <a:t>Four Possible Answers: </a:t>
            </a:r>
          </a:p>
          <a:p>
            <a:pPr marL="914400" lvl="1" indent="-514350">
              <a:buFont typeface="+mj-lt"/>
              <a:buAutoNum type="arabicPeriod"/>
            </a:pPr>
            <a:r>
              <a:rPr lang="en-US" dirty="0"/>
              <a:t>There is no inherent presidential power; the president may act only if there is express constitutional or statutory authority. (</a:t>
            </a:r>
            <a:r>
              <a:rPr lang="en-US" i="1" dirty="0"/>
              <a:t>Youngstown</a:t>
            </a:r>
            <a:r>
              <a:rPr lang="en-US" dirty="0"/>
              <a:t> majority opinion, CB 277)</a:t>
            </a:r>
          </a:p>
          <a:p>
            <a:pPr marL="914400" lvl="1" indent="-514350">
              <a:buFont typeface="+mj-lt"/>
              <a:buAutoNum type="arabicPeriod"/>
            </a:pPr>
            <a:r>
              <a:rPr lang="en-US" dirty="0"/>
              <a:t>The president has inherent authority unless the president interferes with the functioning of another branch of government or usurps the powers of another branch. (Douglas concurrence, CB 280-281)</a:t>
            </a:r>
          </a:p>
          <a:p>
            <a:pPr marL="914400" lvl="1" indent="-514350">
              <a:buFont typeface="+mj-lt"/>
              <a:buAutoNum type="arabicPeriod"/>
            </a:pPr>
            <a:r>
              <a:rPr lang="en-US" dirty="0"/>
              <a:t>The president may exercise powers not mentioned in the Constitution so long as the president does not violate a statute or the Constitution. (Jackson concurrence, CB 278-280 &amp; Frankfurter concurrence, CB 281-283) </a:t>
            </a:r>
          </a:p>
          <a:p>
            <a:pPr marL="914400" lvl="1" indent="-514350">
              <a:buFont typeface="+mj-lt"/>
              <a:buAutoNum type="arabicPeriod"/>
            </a:pPr>
            <a:r>
              <a:rPr lang="en-US" dirty="0"/>
              <a:t>The president has inherent powers that may not be restricted by Congress and may act unless the Constitution is violated. (Vinson dissent, CB 283-284)</a:t>
            </a:r>
          </a:p>
        </p:txBody>
      </p:sp>
    </p:spTree>
    <p:extLst>
      <p:ext uri="{BB962C8B-B14F-4D97-AF65-F5344CB8AC3E}">
        <p14:creationId xmlns:p14="http://schemas.microsoft.com/office/powerpoint/2010/main" val="2607135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Privilege</a:t>
            </a:r>
          </a:p>
        </p:txBody>
      </p:sp>
      <p:sp>
        <p:nvSpPr>
          <p:cNvPr id="3" name="Content Placeholder 2"/>
          <p:cNvSpPr>
            <a:spLocks noGrp="1"/>
          </p:cNvSpPr>
          <p:nvPr>
            <p:ph idx="1"/>
          </p:nvPr>
        </p:nvSpPr>
        <p:spPr/>
        <p:txBody>
          <a:bodyPr>
            <a:normAutofit fontScale="92500" lnSpcReduction="10000"/>
          </a:bodyPr>
          <a:lstStyle/>
          <a:p>
            <a:r>
              <a:rPr lang="en-US" dirty="0"/>
              <a:t>One of the most important issues concerning the inherent power of the president is whether and under what circumstances the president can invoke executive privilege.</a:t>
            </a:r>
          </a:p>
          <a:p>
            <a:pPr marL="0" indent="0">
              <a:buNone/>
            </a:pPr>
            <a:endParaRPr lang="en-US" sz="1000" dirty="0"/>
          </a:p>
          <a:p>
            <a:r>
              <a:rPr lang="en-US" dirty="0"/>
              <a:t>Executive privilege refers to the ability of the president to keep memoranda and conversations with advisors secret. </a:t>
            </a:r>
          </a:p>
          <a:p>
            <a:pPr marL="0" indent="0">
              <a:buNone/>
            </a:pPr>
            <a:endParaRPr lang="en-US" sz="1100" dirty="0"/>
          </a:p>
          <a:p>
            <a:r>
              <a:rPr lang="en-US" dirty="0"/>
              <a:t>This power is not expressly granted by the Constitution.</a:t>
            </a:r>
          </a:p>
        </p:txBody>
      </p:sp>
    </p:spTree>
    <p:extLst>
      <p:ext uri="{BB962C8B-B14F-4D97-AF65-F5344CB8AC3E}">
        <p14:creationId xmlns:p14="http://schemas.microsoft.com/office/powerpoint/2010/main" val="2210403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United States v. Nixon</a:t>
            </a:r>
            <a:r>
              <a:rPr lang="en-US" dirty="0"/>
              <a:t> (1974)</a:t>
            </a:r>
            <a:endParaRPr lang="en-US" i="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Background</a:t>
            </a:r>
          </a:p>
          <a:p>
            <a:r>
              <a:rPr lang="en-US" dirty="0"/>
              <a:t>In 1972, a burglary at the Watergate building was connected to the campaign to re-elect President Nixon, and it was suspected that high-level officials were involved in concealing the burglary. </a:t>
            </a:r>
          </a:p>
          <a:p>
            <a:pPr marL="0" indent="0">
              <a:buNone/>
            </a:pPr>
            <a:endParaRPr lang="en-US" sz="1200" dirty="0"/>
          </a:p>
          <a:p>
            <a:r>
              <a:rPr lang="en-US" dirty="0"/>
              <a:t>The special prosecutor in the Watergate scandal subpoenaed tape recordings made by President Nixon discussing the event with his advisors. The President claimed executive privilege as his basis for refusing to turn over the tapes.</a:t>
            </a:r>
          </a:p>
          <a:p>
            <a:pPr marL="0" indent="0">
              <a:buNone/>
            </a:pPr>
            <a:endParaRPr lang="en-US" dirty="0"/>
          </a:p>
        </p:txBody>
      </p:sp>
    </p:spTree>
    <p:extLst>
      <p:ext uri="{BB962C8B-B14F-4D97-AF65-F5344CB8AC3E}">
        <p14:creationId xmlns:p14="http://schemas.microsoft.com/office/powerpoint/2010/main" val="3653216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1080</TotalTime>
  <Words>924</Words>
  <Application>Microsoft Office PowerPoint</Application>
  <PresentationFormat>On-screen Show (4:3)</PresentationFormat>
  <Paragraphs>62</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Office Theme</vt:lpstr>
      <vt:lpstr>Constitutional Law</vt:lpstr>
      <vt:lpstr>Presidential Power</vt:lpstr>
      <vt:lpstr>Youngstown Sheet &amp; Tube Co. v. Sawyer (1952)</vt:lpstr>
      <vt:lpstr>Youngstown Sheet &amp; Tube Co. v. Sawyer</vt:lpstr>
      <vt:lpstr>Youngstown Sheet &amp; Tube Co. v. Sawyer</vt:lpstr>
      <vt:lpstr>Youngstown Sheet &amp; Tube Co. v. Sawyer</vt:lpstr>
      <vt:lpstr>Is there Inherent Presidential Power? </vt:lpstr>
      <vt:lpstr>Executive Privilege</vt:lpstr>
      <vt:lpstr>United States v. Nixon (1974)</vt:lpstr>
      <vt:lpstr>United States v. Nixon</vt:lpstr>
      <vt:lpstr>United States v. Nixon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7</cp:revision>
  <dcterms:created xsi:type="dcterms:W3CDTF">2014-06-13T07:23:28Z</dcterms:created>
  <dcterms:modified xsi:type="dcterms:W3CDTF">2022-06-01T14:01:03Z</dcterms:modified>
</cp:coreProperties>
</file>